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9" r:id="rId4"/>
    <p:sldId id="261" r:id="rId5"/>
    <p:sldId id="262" r:id="rId6"/>
    <p:sldId id="264" r:id="rId7"/>
    <p:sldId id="265" r:id="rId8"/>
    <p:sldId id="266" r:id="rId9"/>
    <p:sldId id="267" r:id="rId10"/>
    <p:sldId id="268" r:id="rId11"/>
    <p:sldId id="270" r:id="rId12"/>
    <p:sldId id="275" r:id="rId13"/>
    <p:sldId id="280" r:id="rId14"/>
    <p:sldId id="281" r:id="rId15"/>
    <p:sldId id="27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565A14-130D-44C1-A075-ADCAACF7E3EB}" type="datetimeFigureOut">
              <a:rPr lang="ru-RU" smtClean="0"/>
              <a:pPr/>
              <a:t>15.02.2020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2C0FA1-D102-4ADD-AC43-9DA2F3AD2C8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C0FA1-D102-4ADD-AC43-9DA2F3AD2C8B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E613E-191F-4990-AE16-3895B2790FFB}" type="datetimeFigureOut">
              <a:rPr lang="ru-RU" smtClean="0"/>
              <a:pPr/>
              <a:t>15.02.2020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A1A22-4818-458F-B5C4-8B44847843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E613E-191F-4990-AE16-3895B2790FFB}" type="datetimeFigureOut">
              <a:rPr lang="ru-RU" smtClean="0"/>
              <a:pPr/>
              <a:t>15.02.2020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A1A22-4818-458F-B5C4-8B44847843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E613E-191F-4990-AE16-3895B2790FFB}" type="datetimeFigureOut">
              <a:rPr lang="ru-RU" smtClean="0"/>
              <a:pPr/>
              <a:t>15.02.2020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A1A22-4818-458F-B5C4-8B44847843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E613E-191F-4990-AE16-3895B2790FFB}" type="datetimeFigureOut">
              <a:rPr lang="ru-RU" smtClean="0"/>
              <a:pPr/>
              <a:t>15.02.2020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A1A22-4818-458F-B5C4-8B44847843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E613E-191F-4990-AE16-3895B2790FFB}" type="datetimeFigureOut">
              <a:rPr lang="ru-RU" smtClean="0"/>
              <a:pPr/>
              <a:t>15.02.2020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A1A22-4818-458F-B5C4-8B44847843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E613E-191F-4990-AE16-3895B2790FFB}" type="datetimeFigureOut">
              <a:rPr lang="ru-RU" smtClean="0"/>
              <a:pPr/>
              <a:t>15.02.2020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A1A22-4818-458F-B5C4-8B44847843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E613E-191F-4990-AE16-3895B2790FFB}" type="datetimeFigureOut">
              <a:rPr lang="ru-RU" smtClean="0"/>
              <a:pPr/>
              <a:t>15.02.2020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A1A22-4818-458F-B5C4-8B44847843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E613E-191F-4990-AE16-3895B2790FFB}" type="datetimeFigureOut">
              <a:rPr lang="ru-RU" smtClean="0"/>
              <a:pPr/>
              <a:t>15.02.2020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A1A22-4818-458F-B5C4-8B44847843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E613E-191F-4990-AE16-3895B2790FFB}" type="datetimeFigureOut">
              <a:rPr lang="ru-RU" smtClean="0"/>
              <a:pPr/>
              <a:t>15.02.2020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A1A22-4818-458F-B5C4-8B44847843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E613E-191F-4990-AE16-3895B2790FFB}" type="datetimeFigureOut">
              <a:rPr lang="ru-RU" smtClean="0"/>
              <a:pPr/>
              <a:t>15.02.2020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A1A22-4818-458F-B5C4-8B44847843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E613E-191F-4990-AE16-3895B2790FFB}" type="datetimeFigureOut">
              <a:rPr lang="ru-RU" smtClean="0"/>
              <a:pPr/>
              <a:t>15.02.2020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A1A22-4818-458F-B5C4-8B44847843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6E613E-191F-4990-AE16-3895B2790FFB}" type="datetimeFigureOut">
              <a:rPr lang="ru-RU" smtClean="0"/>
              <a:pPr/>
              <a:t>15.02.2020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A1A22-4818-458F-B5C4-8B448478434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000" b="1" dirty="0" err="1">
                <a:latin typeface="Times New Roman" pitchFamily="18" charset="0"/>
                <a:cs typeface="Times New Roman" pitchFamily="18" charset="0"/>
              </a:rPr>
              <a:t>Ворошиловское</a:t>
            </a:r>
            <a:r>
              <a:rPr lang="ru-RU" sz="1000" b="1" dirty="0">
                <a:latin typeface="Times New Roman" pitchFamily="18" charset="0"/>
                <a:cs typeface="Times New Roman" pitchFamily="18" charset="0"/>
              </a:rPr>
              <a:t> территориальное управление департамента по образованию администрации Волгограда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муниципальное общеобразовательное учреждение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« Основная школа № 104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Ворошиловского района  Волгограда»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2143116"/>
            <a:ext cx="7920055" cy="3571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ШКОЛЬНОЕ</a:t>
            </a:r>
            <a:r>
              <a:rPr lang="ru-RU" i="1" dirty="0" smtClean="0">
                <a:solidFill>
                  <a:srgbClr val="FF0000"/>
                </a:solidFill>
                <a:latin typeface="Arial Black" pitchFamily="34" charset="0"/>
                <a:cs typeface="Aharoni" pitchFamily="2" charset="-79"/>
              </a:rPr>
              <a:t> ПИТАНИЕ-МОДНО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  Школьное </a:t>
            </a:r>
            <a:r>
              <a:rPr lang="ru-RU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питание - это залог здоровья подрастающего </a:t>
            </a:r>
            <a:r>
              <a:rPr lang="ru-RU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поколения.</a:t>
            </a:r>
            <a:endParaRPr lang="ru-RU" dirty="0">
              <a:latin typeface="Times New Roman" pitchFamily="18" charset="0"/>
              <a:ea typeface="Arial Unicode MS" pitchFamily="34" charset="-128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   </a:t>
            </a:r>
            <a:r>
              <a:rPr lang="ru-RU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Горячее питание детей во время пребывания в школе является одним из важных условий поддержания их здоровья и способности к эффективному обучению.</a:t>
            </a:r>
            <a:r>
              <a:rPr lang="ru-RU" b="1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Хорошая организация школьного питания ведёт к улучшению показателей уровня здоровья населения, и в первую очередь детей, учитывая, что в школе они проводят большую часть своего времени. </a:t>
            </a:r>
            <a:endParaRPr lang="ru-RU" dirty="0" smtClean="0">
              <a:latin typeface="Times New Roman" pitchFamily="18" charset="0"/>
              <a:ea typeface="Arial Unicode MS" pitchFamily="34" charset="-128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   Правильное </a:t>
            </a:r>
            <a:r>
              <a:rPr lang="ru-RU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питание для детей школьного возраста</a:t>
            </a:r>
            <a:r>
              <a:rPr lang="ru-RU" b="1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 – </a:t>
            </a:r>
            <a:r>
              <a:rPr lang="ru-RU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это залог</a:t>
            </a:r>
            <a:r>
              <a:rPr lang="ru-RU" b="1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его крепкого </a:t>
            </a:r>
            <a:r>
              <a:rPr lang="ru-RU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иммунитета.</a:t>
            </a:r>
            <a:endParaRPr lang="ru-RU" b="1" dirty="0">
              <a:latin typeface="Times New Roman" pitchFamily="18" charset="0"/>
              <a:ea typeface="Arial Unicode MS" pitchFamily="34" charset="-128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Natalia\ЖОНКИНА ПИСАНИНА\проблема-здоровь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92904" y="548679"/>
            <a:ext cx="4257821" cy="3193365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/>
          </a:extLst>
        </p:spPr>
      </p:pic>
      <p:pic>
        <p:nvPicPr>
          <p:cNvPr id="1027" name="Picture 3" descr="D:\Natalia\ЖОНКИНА ПИСАНИНА\zogz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51375" y="1916113"/>
            <a:ext cx="3889375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D:\Natalia\ЖОНКИНА ПИСАНИНА\zdorovi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85720" y="474970"/>
            <a:ext cx="8572560" cy="5870154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Rectangle 2"/>
          <p:cNvPicPr>
            <a:picLocks noGrp="1" noChangeArrowheads="1"/>
          </p:cNvPicPr>
          <p:nvPr>
            <p:ph type="title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290"/>
            <a:ext cx="8242300" cy="1158875"/>
          </a:xfrm>
        </p:spPr>
      </p:pic>
      <p:sp>
        <p:nvSpPr>
          <p:cNvPr id="19461" name="WordArt 5"/>
          <p:cNvSpPr>
            <a:spLocks noChangeArrowheads="1" noChangeShapeType="1" noTextEdit="1"/>
          </p:cNvSpPr>
          <p:nvPr/>
        </p:nvSpPr>
        <p:spPr bwMode="auto">
          <a:xfrm rot="561988">
            <a:off x="2754313" y="5197475"/>
            <a:ext cx="5637212" cy="885825"/>
          </a:xfrm>
          <a:prstGeom prst="rect">
            <a:avLst/>
          </a:prstGeom>
        </p:spPr>
        <p:txBody>
          <a:bodyPr wrap="none" fromWordArt="1">
            <a:prstTxWarp prst="textWave2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effectLst>
                  <a:outerShdw dist="40000" dir="5400000" algn="tl" rotWithShape="0">
                    <a:srgbClr val="000000">
                      <a:alpha val="32999"/>
                    </a:srgbClr>
                  </a:outerShdw>
                </a:effectLst>
                <a:latin typeface="Arial"/>
                <a:cs typeface="Arial"/>
              </a:rPr>
              <a:t>разнообразие</a:t>
            </a:r>
          </a:p>
        </p:txBody>
      </p:sp>
      <p:sp>
        <p:nvSpPr>
          <p:cNvPr id="2" name="WordArt 5"/>
          <p:cNvSpPr>
            <a:spLocks noChangeArrowheads="1" noChangeShapeType="1" noTextEdit="1"/>
          </p:cNvSpPr>
          <p:nvPr/>
        </p:nvSpPr>
        <p:spPr bwMode="auto">
          <a:xfrm rot="-519410">
            <a:off x="474663" y="3648075"/>
            <a:ext cx="6765925" cy="776288"/>
          </a:xfrm>
          <a:prstGeom prst="rect">
            <a:avLst/>
          </a:prstGeom>
        </p:spPr>
        <p:txBody>
          <a:bodyPr wrap="none" fromWordArt="1">
            <a:prstTxWarp prst="textWave2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6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50"/>
                </a:solidFill>
                <a:effectLst>
                  <a:outerShdw dist="40000" dir="5400000" algn="tl" rotWithShape="0">
                    <a:srgbClr val="000000">
                      <a:alpha val="32999"/>
                    </a:srgbClr>
                  </a:outerShdw>
                </a:effectLst>
                <a:latin typeface="Arial"/>
                <a:cs typeface="Arial"/>
              </a:rPr>
              <a:t>умеренность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2071678"/>
            <a:ext cx="8429684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48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effectLst>
                  <a:outerShdw dist="40000" dir="5400000" algn="tl" rotWithShape="0">
                    <a:srgbClr val="000000">
                      <a:alpha val="32999"/>
                    </a:srgbClr>
                  </a:outerShdw>
                </a:effectLst>
                <a:latin typeface="Arial"/>
                <a:cs typeface="Arial"/>
              </a:rPr>
              <a:t>СВОЕВРЕМЕННОСТЬ</a:t>
            </a:r>
            <a:endParaRPr lang="ru-RU" sz="4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Домашний\Desktop\здоровье\печ\питание 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0"/>
            <a:ext cx="8429683" cy="61261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Домашний\Desktop\здоровье\зож\img1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8429683" cy="57689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343044"/>
          </a:xfrm>
        </p:spPr>
        <p:txBody>
          <a:bodyPr>
            <a:normAutofit/>
          </a:bodyPr>
          <a:lstStyle/>
          <a:p>
            <a:r>
              <a:rPr lang="ru-RU" i="1" dirty="0" smtClean="0">
                <a:solidFill>
                  <a:srgbClr val="7030A0"/>
                </a:solidFill>
                <a:latin typeface="Arial Black" pitchFamily="34" charset="0"/>
              </a:rPr>
              <a:t>Здоровое питание-путь к отличным </a:t>
            </a:r>
            <a:br>
              <a:rPr lang="ru-RU" i="1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ru-RU" i="1" dirty="0">
                <a:solidFill>
                  <a:srgbClr val="7030A0"/>
                </a:solidFill>
                <a:latin typeface="Arial Black" pitchFamily="34" charset="0"/>
              </a:rPr>
              <a:t/>
            </a:r>
            <a:br>
              <a:rPr lang="ru-RU" i="1" dirty="0">
                <a:solidFill>
                  <a:srgbClr val="7030A0"/>
                </a:solidFill>
                <a:latin typeface="Arial Black" pitchFamily="34" charset="0"/>
              </a:rPr>
            </a:br>
            <a:r>
              <a:rPr lang="ru-RU" i="1" dirty="0" smtClean="0">
                <a:solidFill>
                  <a:srgbClr val="7030A0"/>
                </a:solidFill>
                <a:latin typeface="Arial Black" pitchFamily="34" charset="0"/>
              </a:rPr>
              <a:t>знаниям!!!</a:t>
            </a:r>
            <a:r>
              <a:rPr lang="ru-RU" i="1" dirty="0" smtClean="0">
                <a:solidFill>
                  <a:srgbClr val="00B0F0"/>
                </a:solidFill>
                <a:latin typeface="Arial Black" pitchFamily="34" charset="0"/>
              </a:rPr>
              <a:t/>
            </a:r>
            <a:br>
              <a:rPr lang="ru-RU" i="1" dirty="0" smtClean="0">
                <a:solidFill>
                  <a:srgbClr val="00B0F0"/>
                </a:solidFill>
                <a:latin typeface="Arial Black" pitchFamily="34" charset="0"/>
              </a:rPr>
            </a:b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>
          <a:xfrm>
            <a:off x="1792288" y="6072206"/>
            <a:ext cx="5486400" cy="99994"/>
          </a:xfrm>
        </p:spPr>
        <p:txBody>
          <a:bodyPr>
            <a:noAutofit/>
          </a:bodyPr>
          <a:lstStyle/>
          <a:p>
            <a:pPr algn="just"/>
            <a:endParaRPr lang="ru-RU" sz="2400" i="1" dirty="0">
              <a:solidFill>
                <a:srgbClr val="00B0F0"/>
              </a:solidFill>
              <a:latin typeface="Arial Black" pitchFamily="34" charset="0"/>
            </a:endParaRPr>
          </a:p>
        </p:txBody>
      </p:sp>
      <p:pic>
        <p:nvPicPr>
          <p:cNvPr id="5122" name="Picture 2" descr="C:\Users\Домашний\Desktop\ajnj\Attachments_svdavydova@lenta.ru_2020-02-15_11-50-33\IMG_20200213_091416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 t="21875" b="21875"/>
          <a:stretch>
            <a:fillRect/>
          </a:stretch>
        </p:blipFill>
        <p:spPr bwMode="auto">
          <a:xfrm>
            <a:off x="1000100" y="0"/>
            <a:ext cx="7643866" cy="4727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5214950"/>
            <a:ext cx="5786478" cy="71438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ПРАВИЛА  ПОВЕДЕНИЯ В СТОЛОВОЙ   ПОМНИ!</a:t>
            </a:r>
            <a:endParaRPr lang="ru-RU" dirty="0">
              <a:solidFill>
                <a:schemeClr val="accent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00166" y="6072206"/>
            <a:ext cx="5357850" cy="285752"/>
          </a:xfrm>
        </p:spPr>
        <p:txBody>
          <a:bodyPr>
            <a:noAutofit/>
          </a:bodyPr>
          <a:lstStyle/>
          <a:p>
            <a:pPr algn="just"/>
            <a:r>
              <a:rPr lang="ru-RU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ru-RU" sz="1600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ЗНАЙ.            СОБЛЮДАЙ.               ВЫПОЛНЯЙ</a:t>
            </a:r>
            <a:r>
              <a:rPr lang="ru-RU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b="1" i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i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i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Домашний\Desktop\ajnj\Attachments_svdavydova@lenta.ru_2020-02-15_11-50-33\IMG_20200213_091258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21875" b="21875"/>
          <a:stretch>
            <a:fillRect/>
          </a:stretch>
        </p:blipFill>
        <p:spPr bwMode="auto">
          <a:xfrm>
            <a:off x="1357290" y="612774"/>
            <a:ext cx="5643602" cy="40788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ДОРОГА К ДОБРОМУ ЗДОРОВЬЮ.</a:t>
            </a:r>
            <a:endParaRPr lang="ru-RU" sz="3600" b="1" i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6" name="Picture 2" descr="C:\Users\Домашний\Desktop\Новая папка (3)\IMG_20200213_10361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428736"/>
            <a:ext cx="3394472" cy="4697427"/>
          </a:xfrm>
          <a:prstGeom prst="rect">
            <a:avLst/>
          </a:prstGeom>
          <a:noFill/>
        </p:spPr>
      </p:pic>
      <p:pic>
        <p:nvPicPr>
          <p:cNvPr id="1027" name="Picture 3" descr="C:\Users\Домашний\Desktop\Новая папка (3)\IMG-aaa53fc2cda1d99998696c91c31315a5-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70264" y="1357298"/>
            <a:ext cx="3394472" cy="47688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20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Классный час по </a:t>
            </a:r>
            <a: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теме: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«Здоровое питание - полезная привычка». </a:t>
            </a:r>
            <a:endParaRPr lang="ru-RU" sz="36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Домашний\Desktop\Новая папка (3)\IMG_20200213_10365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14488"/>
            <a:ext cx="4038600" cy="4572032"/>
          </a:xfrm>
          <a:prstGeom prst="rect">
            <a:avLst/>
          </a:prstGeom>
          <a:noFill/>
        </p:spPr>
      </p:pic>
      <p:pic>
        <p:nvPicPr>
          <p:cNvPr id="2051" name="Picture 3" descr="C:\Users\Домашний\Desktop\Новая папка (3)\IMG_20200213_10471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643050"/>
            <a:ext cx="4038600" cy="45005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Домашний\Desktop\здоровье\зож\hello_html_796da55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1" y="-357214"/>
            <a:ext cx="8501089" cy="61261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785918" y="4857760"/>
            <a:ext cx="5643602" cy="150019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ПЬЕМ, РЕБЯТА,МОЛОКО!</a:t>
            </a:r>
            <a:br>
              <a:rPr lang="ru-RU" dirty="0" smtClean="0">
                <a:solidFill>
                  <a:srgbClr val="7030A0"/>
                </a:solidFill>
              </a:rPr>
            </a:br>
            <a:r>
              <a:rPr lang="ru-RU" dirty="0" smtClean="0">
                <a:solidFill>
                  <a:srgbClr val="7030A0"/>
                </a:solidFill>
              </a:rPr>
              <a:t>БУДЕМ ВСЕ ЗДОРОВЫ!</a:t>
            </a:r>
            <a:br>
              <a:rPr lang="ru-RU" dirty="0" smtClean="0">
                <a:solidFill>
                  <a:srgbClr val="7030A0"/>
                </a:solidFill>
              </a:rPr>
            </a:br>
            <a:r>
              <a:rPr lang="ru-RU" dirty="0" smtClean="0">
                <a:solidFill>
                  <a:srgbClr val="7030A0"/>
                </a:solidFill>
              </a:rPr>
              <a:t>КАШИ ЕСТЬ ВСЕГДА МЫ РАДЫ.</a:t>
            </a:r>
            <a:br>
              <a:rPr lang="ru-RU" dirty="0" smtClean="0">
                <a:solidFill>
                  <a:srgbClr val="7030A0"/>
                </a:solidFill>
              </a:rPr>
            </a:br>
            <a:r>
              <a:rPr lang="ru-RU" dirty="0" smtClean="0">
                <a:solidFill>
                  <a:srgbClr val="7030A0"/>
                </a:solidFill>
              </a:rPr>
              <a:t>НУ А ЧИПСЫ,КИРИЕШКИ-ОРГАНИЗМУ ПРОСТО ЯД!</a:t>
            </a:r>
            <a:br>
              <a:rPr lang="ru-RU" dirty="0" smtClean="0">
                <a:solidFill>
                  <a:srgbClr val="7030A0"/>
                </a:solidFill>
              </a:rPr>
            </a:b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8" name="Picture 2" descr="C:\Users\Домашний\Desktop\фото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92288" y="612775"/>
            <a:ext cx="5486400" cy="3959233"/>
          </a:xfrm>
          <a:prstGeom prst="rect">
            <a:avLst/>
          </a:prstGeom>
          <a:noFill/>
        </p:spPr>
      </p:pic>
      <p:sp>
        <p:nvSpPr>
          <p:cNvPr id="11" name="Текст 10"/>
          <p:cNvSpPr>
            <a:spLocks noGrp="1"/>
          </p:cNvSpPr>
          <p:nvPr>
            <p:ph type="body" sz="half" idx="2"/>
          </p:nvPr>
        </p:nvSpPr>
        <p:spPr>
          <a:xfrm>
            <a:off x="1792288" y="6215082"/>
            <a:ext cx="5486400" cy="642918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base"/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dirty="0" smtClean="0"/>
              <a:t>                     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Только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живая свежая пища может сделать человека способным воспринимать и понимать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истину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Домашний\Desktop\ajnj\Attachments_svdavydova@lenta.ru_2020-02-15_11-34-03\IMG_20200213_104424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Домашний\Desktop\img9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612774"/>
            <a:ext cx="7643866" cy="57451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Домашний\Desktop\здоровье\печ\питание 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9" y="285728"/>
            <a:ext cx="8286808" cy="6572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63</Words>
  <Application>Microsoft Office PowerPoint</Application>
  <PresentationFormat>Экран (4:3)</PresentationFormat>
  <Paragraphs>18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Ворошиловское территориальное управление департамента по образованию администрации Волгограда муниципальное общеобразовательное учреждение « Основная школа № 104 Ворошиловского района  Волгограда» </vt:lpstr>
      <vt:lpstr>ШКОЛЬНОЕ ПИТАНИЕ-МОДНО.</vt:lpstr>
      <vt:lpstr>Слайд 3</vt:lpstr>
      <vt:lpstr>Слайд 4</vt:lpstr>
      <vt:lpstr>Слайд 5</vt:lpstr>
      <vt:lpstr>Слайд 6</vt:lpstr>
      <vt:lpstr>Здоровое питание-путь к отличным   знаниям!!! </vt:lpstr>
      <vt:lpstr>ПРАВИЛА  ПОВЕДЕНИЯ В СТОЛОВОЙ   ПОМНИ!</vt:lpstr>
      <vt:lpstr>ДОРОГА К ДОБРОМУ ЗДОРОВЬЮ.</vt:lpstr>
      <vt:lpstr>Классный час по теме:  «Здоровое питание - полезная привычка». </vt:lpstr>
      <vt:lpstr>Слайд 11</vt:lpstr>
      <vt:lpstr>ПЬЕМ, РЕБЯТА,МОЛОКО! БУДЕМ ВСЕ ЗДОРОВЫ! КАШИ ЕСТЬ ВСЕГДА МЫ РАДЫ. НУ А ЧИПСЫ,КИРИЕШКИ-ОРГАНИЗМУ ПРОСТО ЯД! </vt:lpstr>
      <vt:lpstr>                       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Ворошиловское территориальное управление департамента по образованию администрации Волгограда муниципальное общеобразовательное учреждение « Основная школа № 104 Ворошиловского района  Волгограда»</dc:title>
  <dc:creator>Домашний</dc:creator>
  <cp:lastModifiedBy>Домашний</cp:lastModifiedBy>
  <cp:revision>21</cp:revision>
  <dcterms:created xsi:type="dcterms:W3CDTF">2020-02-15T10:04:02Z</dcterms:created>
  <dcterms:modified xsi:type="dcterms:W3CDTF">2020-02-15T14:20:32Z</dcterms:modified>
</cp:coreProperties>
</file>